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3" r:id="rId12"/>
    <p:sldId id="275" r:id="rId13"/>
    <p:sldId id="276" r:id="rId14"/>
    <p:sldId id="271" r:id="rId15"/>
    <p:sldId id="270" r:id="rId16"/>
    <p:sldId id="267" r:id="rId17"/>
    <p:sldId id="268" r:id="rId18"/>
    <p:sldId id="283" r:id="rId19"/>
    <p:sldId id="285" r:id="rId20"/>
    <p:sldId id="269" r:id="rId21"/>
    <p:sldId id="277" r:id="rId22"/>
    <p:sldId id="278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3000" autoAdjust="0"/>
  </p:normalViewPr>
  <p:slideViewPr>
    <p:cSldViewPr>
      <p:cViewPr varScale="1">
        <p:scale>
          <a:sx n="68" d="100"/>
          <a:sy n="68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science%20grap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science%20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Average Time 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Times New Roman</c:v>
                </c:pt>
                <c:pt idx="1">
                  <c:v>Jokerman</c:v>
                </c:pt>
                <c:pt idx="2">
                  <c:v>Curlz MT</c:v>
                </c:pt>
                <c:pt idx="3">
                  <c:v>Arial</c:v>
                </c:pt>
                <c:pt idx="4">
                  <c:v>Viner Hand ITC</c:v>
                </c:pt>
                <c:pt idx="5">
                  <c:v>Freestyle Script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60</c:v>
                </c:pt>
                <c:pt idx="1">
                  <c:v>72</c:v>
                </c:pt>
                <c:pt idx="2">
                  <c:v>65</c:v>
                </c:pt>
                <c:pt idx="3">
                  <c:v>70</c:v>
                </c:pt>
                <c:pt idx="4">
                  <c:v>72</c:v>
                </c:pt>
                <c:pt idx="5">
                  <c:v>79</c:v>
                </c:pt>
              </c:numCache>
            </c:numRef>
          </c:val>
        </c:ser>
        <c:axId val="76333440"/>
        <c:axId val="76334976"/>
      </c:barChart>
      <c:catAx>
        <c:axId val="76333440"/>
        <c:scaling>
          <c:orientation val="minMax"/>
        </c:scaling>
        <c:axPos val="b"/>
        <c:tickLblPos val="nextTo"/>
        <c:crossAx val="76334976"/>
        <c:crosses val="autoZero"/>
        <c:auto val="1"/>
        <c:lblAlgn val="ctr"/>
        <c:lblOffset val="100"/>
      </c:catAx>
      <c:valAx>
        <c:axId val="76334976"/>
        <c:scaling>
          <c:orientation val="minMax"/>
        </c:scaling>
        <c:axPos val="l"/>
        <c:majorGridlines/>
        <c:numFmt formatCode="General" sourceLinked="1"/>
        <c:tickLblPos val="nextTo"/>
        <c:crossAx val="7633344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Sheet1!$S$3:$S$8</c:f>
                <c:numCache>
                  <c:formatCode>General</c:formatCode>
                  <c:ptCount val="6"/>
                  <c:pt idx="0">
                    <c:v>7.7056977476266182</c:v>
                  </c:pt>
                  <c:pt idx="1">
                    <c:v>10.492854711659756</c:v>
                  </c:pt>
                  <c:pt idx="2">
                    <c:v>8.9591666279105908</c:v>
                  </c:pt>
                  <c:pt idx="3">
                    <c:v>5.9712273073092534</c:v>
                  </c:pt>
                  <c:pt idx="4">
                    <c:v>7.106335201775936</c:v>
                  </c:pt>
                  <c:pt idx="5">
                    <c:v>7.0150631580272496</c:v>
                  </c:pt>
                </c:numCache>
              </c:numRef>
            </c:plus>
            <c:minus>
              <c:numRef>
                <c:f>Sheet1!$S$3:$S$8</c:f>
                <c:numCache>
                  <c:formatCode>General</c:formatCode>
                  <c:ptCount val="6"/>
                  <c:pt idx="0">
                    <c:v>7.7056977476266182</c:v>
                  </c:pt>
                  <c:pt idx="1">
                    <c:v>10.492854711659756</c:v>
                  </c:pt>
                  <c:pt idx="2">
                    <c:v>8.9591666279105908</c:v>
                  </c:pt>
                  <c:pt idx="3">
                    <c:v>5.9712273073092534</c:v>
                  </c:pt>
                  <c:pt idx="4">
                    <c:v>7.106335201775936</c:v>
                  </c:pt>
                  <c:pt idx="5">
                    <c:v>7.0150631580272496</c:v>
                  </c:pt>
                </c:numCache>
              </c:numRef>
            </c:minus>
          </c:errBars>
          <c:cat>
            <c:strRef>
              <c:f>Sheet1!$A$3:$A$8</c:f>
              <c:strCache>
                <c:ptCount val="6"/>
                <c:pt idx="0">
                  <c:v>freestyle</c:v>
                </c:pt>
                <c:pt idx="1">
                  <c:v>arial</c:v>
                </c:pt>
                <c:pt idx="2">
                  <c:v>viner </c:v>
                </c:pt>
                <c:pt idx="3">
                  <c:v>curlz mt</c:v>
                </c:pt>
                <c:pt idx="4">
                  <c:v>jokerman</c:v>
                </c:pt>
                <c:pt idx="5">
                  <c:v>times</c:v>
                </c:pt>
              </c:strCache>
            </c:strRef>
          </c:cat>
          <c:val>
            <c:numRef>
              <c:f>Sheet1!$R$3:$R$8</c:f>
              <c:numCache>
                <c:formatCode>0</c:formatCode>
                <c:ptCount val="6"/>
                <c:pt idx="0">
                  <c:v>78.599999999999994</c:v>
                </c:pt>
                <c:pt idx="1">
                  <c:v>70.099999999999994</c:v>
                </c:pt>
                <c:pt idx="2">
                  <c:v>73.400000000000006</c:v>
                </c:pt>
                <c:pt idx="3">
                  <c:v>65.900000000000006</c:v>
                </c:pt>
                <c:pt idx="4">
                  <c:v>72.5</c:v>
                </c:pt>
                <c:pt idx="5">
                  <c:v>60.1</c:v>
                </c:pt>
              </c:numCache>
            </c:numRef>
          </c:val>
        </c:ser>
        <c:axId val="66008192"/>
        <c:axId val="76645888"/>
      </c:barChart>
      <c:catAx>
        <c:axId val="66008192"/>
        <c:scaling>
          <c:orientation val="minMax"/>
        </c:scaling>
        <c:axPos val="b"/>
        <c:tickLblPos val="nextTo"/>
        <c:crossAx val="76645888"/>
        <c:crosses val="autoZero"/>
        <c:auto val="1"/>
        <c:lblAlgn val="ctr"/>
        <c:lblOffset val="100"/>
      </c:catAx>
      <c:valAx>
        <c:axId val="76645888"/>
        <c:scaling>
          <c:orientation val="minMax"/>
        </c:scaling>
        <c:axPos val="l"/>
        <c:majorGridlines/>
        <c:numFmt formatCode="0" sourceLinked="1"/>
        <c:tickLblPos val="nextTo"/>
        <c:crossAx val="6600819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1502187226596671E-2"/>
          <c:y val="3.7511665208515642E-2"/>
          <c:w val="0.73269356955380771"/>
          <c:h val="0.79822506561679785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Sheet1!$S$10:$S$15</c:f>
                <c:numCache>
                  <c:formatCode>General</c:formatCode>
                  <c:ptCount val="6"/>
                  <c:pt idx="0">
                    <c:v>0.8498365855987976</c:v>
                  </c:pt>
                  <c:pt idx="1">
                    <c:v>1.4337208778404336</c:v>
                  </c:pt>
                  <c:pt idx="2">
                    <c:v>0.77459666924148374</c:v>
                  </c:pt>
                  <c:pt idx="3">
                    <c:v>0.74535599249993123</c:v>
                  </c:pt>
                  <c:pt idx="4">
                    <c:v>1.6699966733167131</c:v>
                  </c:pt>
                  <c:pt idx="5">
                    <c:v>0.42163702135578385</c:v>
                  </c:pt>
                </c:numCache>
              </c:numRef>
            </c:plus>
            <c:minus>
              <c:numRef>
                <c:f>Sheet1!$S$10:$S$15</c:f>
                <c:numCache>
                  <c:formatCode>General</c:formatCode>
                  <c:ptCount val="6"/>
                  <c:pt idx="0">
                    <c:v>0.8498365855987976</c:v>
                  </c:pt>
                  <c:pt idx="1">
                    <c:v>1.4337208778404336</c:v>
                  </c:pt>
                  <c:pt idx="2">
                    <c:v>0.77459666924148374</c:v>
                  </c:pt>
                  <c:pt idx="3">
                    <c:v>0.74535599249993123</c:v>
                  </c:pt>
                  <c:pt idx="4">
                    <c:v>1.6699966733167131</c:v>
                  </c:pt>
                  <c:pt idx="5">
                    <c:v>0.42163702135578385</c:v>
                  </c:pt>
                </c:numCache>
              </c:numRef>
            </c:minus>
          </c:errBars>
          <c:cat>
            <c:strRef>
              <c:f>Sheet1!$A$10:$A$15</c:f>
              <c:strCache>
                <c:ptCount val="6"/>
                <c:pt idx="0">
                  <c:v>freestyle</c:v>
                </c:pt>
                <c:pt idx="1">
                  <c:v>arial</c:v>
                </c:pt>
                <c:pt idx="2">
                  <c:v>viner </c:v>
                </c:pt>
                <c:pt idx="3">
                  <c:v>curlz mt</c:v>
                </c:pt>
                <c:pt idx="4">
                  <c:v>jokerman</c:v>
                </c:pt>
                <c:pt idx="5">
                  <c:v>times</c:v>
                </c:pt>
              </c:strCache>
            </c:strRef>
          </c:cat>
          <c:val>
            <c:numRef>
              <c:f>Sheet1!$R$10:$R$15</c:f>
              <c:numCache>
                <c:formatCode>0.0</c:formatCode>
                <c:ptCount val="6"/>
                <c:pt idx="0">
                  <c:v>5.5</c:v>
                </c:pt>
                <c:pt idx="1">
                  <c:v>3.5</c:v>
                </c:pt>
                <c:pt idx="2">
                  <c:v>4.0999999999999996</c:v>
                </c:pt>
                <c:pt idx="3">
                  <c:v>2.5</c:v>
                </c:pt>
                <c:pt idx="4">
                  <c:v>4.2</c:v>
                </c:pt>
                <c:pt idx="5">
                  <c:v>1.2</c:v>
                </c:pt>
              </c:numCache>
            </c:numRef>
          </c:val>
        </c:ser>
        <c:axId val="70353664"/>
        <c:axId val="70355200"/>
      </c:barChart>
      <c:catAx>
        <c:axId val="70353664"/>
        <c:scaling>
          <c:orientation val="minMax"/>
        </c:scaling>
        <c:axPos val="b"/>
        <c:tickLblPos val="nextTo"/>
        <c:crossAx val="70355200"/>
        <c:crosses val="autoZero"/>
        <c:auto val="1"/>
        <c:lblAlgn val="ctr"/>
        <c:lblOffset val="100"/>
      </c:catAx>
      <c:valAx>
        <c:axId val="70355200"/>
        <c:scaling>
          <c:orientation val="minMax"/>
        </c:scaling>
        <c:axPos val="l"/>
        <c:majorGridlines/>
        <c:numFmt formatCode="0.0" sourceLinked="1"/>
        <c:tickLblPos val="nextTo"/>
        <c:crossAx val="703536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93535-4D06-4E99-AD45-3DD71894BE09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8FDF7-706C-4B8E-8E41-ED6F602F92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A3E43-30B0-487C-B4B3-22B01A07386C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A00B2-0410-411E-8671-EE5EA0FA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8600"/>
            <a:ext cx="9144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Does font affect reading rate?</a:t>
            </a:r>
          </a:p>
          <a:p>
            <a:endParaRPr lang="en-US" sz="5400" b="1" dirty="0" smtClean="0"/>
          </a:p>
          <a:p>
            <a:pPr algn="ctr"/>
            <a:r>
              <a:rPr lang="en-US" sz="4800" b="1" dirty="0" smtClean="0"/>
              <a:t>By: Jael </a:t>
            </a:r>
            <a:r>
              <a:rPr lang="en-US" sz="4800" b="1" dirty="0" err="1" smtClean="0"/>
              <a:t>Epple</a:t>
            </a:r>
            <a:endParaRPr lang="en-US" sz="4800" b="1" dirty="0" smtClean="0"/>
          </a:p>
          <a:p>
            <a:pPr algn="ctr"/>
            <a:r>
              <a:rPr lang="en-US" sz="4800" b="1" dirty="0" smtClean="0"/>
              <a:t>Grade 9</a:t>
            </a:r>
          </a:p>
          <a:p>
            <a:pPr algn="ctr"/>
            <a:r>
              <a:rPr lang="en-US" sz="4800" b="1" dirty="0" smtClean="0"/>
              <a:t>Bellwood-Antis HS</a:t>
            </a: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90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ea typeface="Times New Roman" pitchFamily="18" charset="0"/>
                <a:cs typeface="Arial" pitchFamily="34" charset="0"/>
              </a:rPr>
              <a:t>An example of the different fonts:</a:t>
            </a:r>
          </a:p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ea typeface="Times New Roman" pitchFamily="18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Curlz MT" pitchFamily="82" charset="0"/>
                <a:ea typeface="Times New Roman" pitchFamily="18" charset="0"/>
                <a:cs typeface="Arial" pitchFamily="34" charset="0"/>
              </a:rPr>
              <a:t>Ben Franklin was a man of vision. In the 1700's,   - </a:t>
            </a:r>
            <a:r>
              <a:rPr lang="en-US" sz="2400" dirty="0" err="1" smtClean="0">
                <a:latin typeface="Curlz MT" pitchFamily="82" charset="0"/>
                <a:ea typeface="Times New Roman" pitchFamily="18" charset="0"/>
                <a:cs typeface="Arial" pitchFamily="34" charset="0"/>
              </a:rPr>
              <a:t>Curlz</a:t>
            </a:r>
            <a:r>
              <a:rPr lang="en-US" sz="2400" dirty="0" smtClean="0">
                <a:latin typeface="Curlz MT" pitchFamily="82" charset="0"/>
                <a:ea typeface="Times New Roman" pitchFamily="18" charset="0"/>
                <a:cs typeface="Arial" pitchFamily="34" charset="0"/>
              </a:rPr>
              <a:t> Mt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Ben Franklin was a man of vision  -  Arial</a:t>
            </a: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Viner Hand ITC" pitchFamily="66" charset="0"/>
                <a:ea typeface="Times New Roman" pitchFamily="18" charset="0"/>
                <a:cs typeface="Aharoni" pitchFamily="2" charset="-79"/>
              </a:rPr>
              <a:t>Ben Franklin was a man of vision.   -  </a:t>
            </a:r>
            <a:r>
              <a:rPr lang="en-US" sz="2400" dirty="0" err="1" smtClean="0">
                <a:latin typeface="Viner Hand ITC" pitchFamily="66" charset="0"/>
                <a:ea typeface="Times New Roman" pitchFamily="18" charset="0"/>
                <a:cs typeface="Aharoni" pitchFamily="2" charset="-79"/>
              </a:rPr>
              <a:t>Viner</a:t>
            </a:r>
            <a:r>
              <a:rPr lang="en-US" sz="2400" dirty="0" smtClean="0">
                <a:latin typeface="Viner Hand ITC" pitchFamily="66" charset="0"/>
                <a:ea typeface="Times New Roman" pitchFamily="18" charset="0"/>
                <a:cs typeface="Aharoni" pitchFamily="2" charset="-79"/>
              </a:rPr>
              <a:t> Hand ITC</a:t>
            </a: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Viner Hand ITC" pitchFamily="66" charset="0"/>
              <a:ea typeface="Times New Roman" pitchFamily="18" charset="0"/>
              <a:cs typeface="Aharoni" pitchFamily="2" charset="-79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Freestyle Script" pitchFamily="66" charset="0"/>
                <a:ea typeface="Times New Roman" pitchFamily="18" charset="0"/>
                <a:cs typeface="Aharoni" pitchFamily="2" charset="-79"/>
              </a:rPr>
              <a:t>Ben Franklin was a man of vision.  -  Freestyle Script</a:t>
            </a:r>
            <a:endParaRPr lang="en-US" sz="2400" dirty="0" smtClean="0">
              <a:latin typeface="Viner Hand ITC" pitchFamily="66" charset="0"/>
              <a:ea typeface="Times New Roman" pitchFamily="18" charset="0"/>
              <a:cs typeface="Aharoni" pitchFamily="2" charset="-79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Ben Franklin was a man of vision.  -  Times New Roman</a:t>
            </a: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Jokerman" pitchFamily="82" charset="0"/>
                <a:ea typeface="Times New Roman" pitchFamily="18" charset="0"/>
                <a:cs typeface="Times New Roman" pitchFamily="18" charset="0"/>
              </a:rPr>
              <a:t>Ben Franklin was a man of vision.  -  </a:t>
            </a:r>
            <a:r>
              <a:rPr lang="en-US" sz="2400" dirty="0" err="1" smtClean="0">
                <a:latin typeface="Jokerman" pitchFamily="82" charset="0"/>
                <a:ea typeface="Times New Roman" pitchFamily="18" charset="0"/>
                <a:cs typeface="Times New Roman" pitchFamily="18" charset="0"/>
              </a:rPr>
              <a:t>Jokerman</a:t>
            </a:r>
            <a:endParaRPr lang="en-US" sz="2400" dirty="0" smtClean="0">
              <a:latin typeface="Jokerman" pitchFamily="82" charset="0"/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5438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Control Variables: Subjects</a:t>
            </a:r>
          </a:p>
          <a:p>
            <a:pPr algn="ctr"/>
            <a:endParaRPr lang="en-US" sz="3200" b="1" dirty="0" smtClean="0"/>
          </a:p>
          <a:p>
            <a:pPr marL="514350" indent="-514350">
              <a:buAutoNum type="arabicPeriod"/>
            </a:pPr>
            <a:r>
              <a:rPr lang="en-US" sz="3600" dirty="0" smtClean="0"/>
              <a:t>ages 14-18</a:t>
            </a:r>
          </a:p>
          <a:p>
            <a:pPr marL="514350" indent="-514350">
              <a:buAutoNum type="arabicPeriod"/>
            </a:pPr>
            <a:endParaRPr lang="en-US" sz="3600" dirty="0" smtClean="0"/>
          </a:p>
          <a:p>
            <a:pPr marL="514350" indent="-514350">
              <a:buAutoNum type="arabicPeriod"/>
            </a:pPr>
            <a:r>
              <a:rPr lang="en-US" sz="3600" dirty="0" smtClean="0"/>
              <a:t>same reading ability – PSSA Scores (all students scored advanced)</a:t>
            </a:r>
          </a:p>
          <a:p>
            <a:pPr marL="514350" indent="-514350">
              <a:buAutoNum type="arabicPeriod"/>
            </a:pPr>
            <a:endParaRPr lang="en-US" sz="3600" dirty="0" smtClean="0"/>
          </a:p>
          <a:p>
            <a:pPr marL="514350" indent="-514350">
              <a:buAutoNum type="arabicPeriod" startAt="3"/>
            </a:pPr>
            <a:r>
              <a:rPr lang="en-US" sz="3600" dirty="0" smtClean="0"/>
              <a:t>ate the same foods</a:t>
            </a:r>
          </a:p>
          <a:p>
            <a:pPr marL="514350" indent="-514350">
              <a:buAutoNum type="arabicPeriod" startAt="3"/>
            </a:pPr>
            <a:endParaRPr lang="en-US" sz="3600" dirty="0" smtClean="0"/>
          </a:p>
          <a:p>
            <a:pPr marL="514350" indent="-514350"/>
            <a:r>
              <a:rPr lang="en-US" sz="3600" dirty="0" smtClean="0"/>
              <a:t>4.   not permitted to talk during the experiment.</a:t>
            </a:r>
          </a:p>
          <a:p>
            <a:pPr marL="342900" indent="-342900">
              <a:buAutoNum type="arabicPeriod" startAt="5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5438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Control Variables: Story</a:t>
            </a:r>
          </a:p>
          <a:p>
            <a:pPr algn="ctr"/>
            <a:endParaRPr lang="en-US" sz="3200" b="1" dirty="0" smtClean="0"/>
          </a:p>
          <a:p>
            <a:pPr marL="742950" indent="-742950">
              <a:buAutoNum type="arabicPeriod"/>
            </a:pPr>
            <a:r>
              <a:rPr lang="en-US" sz="3600" dirty="0" smtClean="0"/>
              <a:t>three paragraphs</a:t>
            </a:r>
          </a:p>
          <a:p>
            <a:pPr marL="742950" indent="-742950">
              <a:buAutoNum type="arabicPeriod"/>
            </a:pPr>
            <a:endParaRPr lang="en-US" sz="3600" dirty="0" smtClean="0"/>
          </a:p>
          <a:p>
            <a:pPr marL="742950" indent="-742950">
              <a:buAutoNum type="arabicPeriod" startAt="2"/>
            </a:pPr>
            <a:r>
              <a:rPr lang="en-US" sz="3600" dirty="0" smtClean="0"/>
              <a:t>between 265-270 words.</a:t>
            </a:r>
          </a:p>
          <a:p>
            <a:pPr marL="742950" indent="-742950">
              <a:buAutoNum type="arabicPeriod" startAt="2"/>
            </a:pPr>
            <a:endParaRPr lang="en-US" sz="3600" dirty="0" smtClean="0"/>
          </a:p>
          <a:p>
            <a:pPr marL="742950" indent="-742950">
              <a:buAutoNum type="arabicPeriod" startAt="3"/>
            </a:pPr>
            <a:r>
              <a:rPr lang="en-US" sz="3600" dirty="0" smtClean="0"/>
              <a:t>same reading  difficulty – PSSA ranked</a:t>
            </a:r>
          </a:p>
          <a:p>
            <a:pPr marL="742950" indent="-742950">
              <a:buAutoNum type="arabicPeriod" startAt="3"/>
            </a:pPr>
            <a:endParaRPr lang="en-US" sz="3600" dirty="0" smtClean="0"/>
          </a:p>
          <a:p>
            <a:r>
              <a:rPr lang="en-US" sz="3600" dirty="0" smtClean="0"/>
              <a:t>4.  12 point font.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5438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Control Variables: Environment</a:t>
            </a:r>
          </a:p>
          <a:p>
            <a:pPr algn="ctr"/>
            <a:endParaRPr lang="en-US" sz="3200" b="1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Lighting</a:t>
            </a:r>
          </a:p>
          <a:p>
            <a:pPr marL="742950" indent="-742950">
              <a:buAutoNum type="arabicPeriod"/>
            </a:pPr>
            <a:endParaRPr lang="en-US" sz="4000" dirty="0" smtClean="0"/>
          </a:p>
          <a:p>
            <a:r>
              <a:rPr lang="en-US" sz="4000" dirty="0" smtClean="0"/>
              <a:t>2. Temp</a:t>
            </a:r>
          </a:p>
          <a:p>
            <a:endParaRPr lang="en-US" sz="4000" dirty="0" smtClean="0"/>
          </a:p>
          <a:p>
            <a:r>
              <a:rPr lang="en-US" sz="4000" dirty="0" smtClean="0"/>
              <a:t>3. Time of day</a:t>
            </a:r>
          </a:p>
          <a:p>
            <a:endParaRPr lang="en-US" sz="4000" dirty="0" smtClean="0"/>
          </a:p>
          <a:p>
            <a:r>
              <a:rPr lang="en-US" sz="4000" dirty="0" smtClean="0"/>
              <a:t>4. Same stop watch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6868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Experimental Procedure: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Seated all the students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Told each student my experimental overview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Gave each student the same food.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Waited for all the students to finish eating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Gave each student a short story of 3 paragraphs in printed freestyle script font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Started stopwatch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Once the students finished reading they raised their hand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 recorded their times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8763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 waited 2 minutes until I distributed the next story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for the next test I handed the students a short story of a different font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 started the stopwatch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Students raised their hands to indicate when they finished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Recorded results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 repeated this process until all the fonts were used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 followed this procedure for my control group, the times New roman fonts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2590800"/>
          <a:ext cx="8762999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857"/>
                <a:gridCol w="1251857"/>
                <a:gridCol w="1251857"/>
                <a:gridCol w="1251857"/>
                <a:gridCol w="1251857"/>
                <a:gridCol w="1251857"/>
                <a:gridCol w="1251857"/>
              </a:tblGrid>
              <a:tr h="1072933">
                <a:tc>
                  <a:txBody>
                    <a:bodyPr/>
                    <a:lstStyle/>
                    <a:p>
                      <a:r>
                        <a:rPr lang="en-US" dirty="0" smtClean="0"/>
                        <a:t>Fonts: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Times</a:t>
                      </a:r>
                      <a:r>
                        <a:rPr lang="en-US" baseline="0" dirty="0" smtClean="0"/>
                        <a:t> New Roman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Jokerman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Curlz</a:t>
                      </a:r>
                      <a:r>
                        <a:rPr lang="en-US" dirty="0" smtClean="0"/>
                        <a:t> MT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Viner</a:t>
                      </a:r>
                      <a:r>
                        <a:rPr lang="en-US" dirty="0" smtClean="0"/>
                        <a:t> Hand</a:t>
                      </a:r>
                      <a:r>
                        <a:rPr lang="en-US" baseline="0" dirty="0" smtClean="0"/>
                        <a:t> ITC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Freestyle Script</a:t>
                      </a:r>
                      <a:endParaRPr lang="en-US" dirty="0"/>
                    </a:p>
                  </a:txBody>
                  <a:tcPr/>
                </a:tc>
              </a:tr>
              <a:tr h="1441667">
                <a:tc>
                  <a:txBody>
                    <a:bodyPr/>
                    <a:lstStyle/>
                    <a:p>
                      <a:r>
                        <a:rPr lang="en-US" dirty="0" smtClean="0"/>
                        <a:t>Time in Seconds: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r>
                        <a:rPr lang="en-US" baseline="0" dirty="0" smtClean="0"/>
                        <a:t>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</a:t>
                      </a:r>
                      <a:r>
                        <a:rPr lang="en-US" baseline="0" dirty="0" smtClean="0"/>
                        <a:t>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</a:t>
                      </a:r>
                      <a:r>
                        <a:rPr lang="en-US" baseline="0" dirty="0" smtClean="0"/>
                        <a:t> seconds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r>
                        <a:rPr lang="en-US" baseline="0" dirty="0" smtClean="0"/>
                        <a:t>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</a:t>
                      </a:r>
                      <a:r>
                        <a:rPr lang="en-US" baseline="0" dirty="0" smtClean="0"/>
                        <a:t>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</a:t>
                      </a:r>
                      <a:r>
                        <a:rPr lang="en-US" baseline="0" dirty="0" smtClean="0"/>
                        <a:t> seconds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85800" y="6858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Average Time of Fonts Being Read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143000" y="304800"/>
          <a:ext cx="78486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45720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   </a:t>
            </a:r>
            <a:r>
              <a:rPr lang="en-US" sz="2400" dirty="0" err="1" smtClean="0"/>
              <a:t>ime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in</a:t>
            </a:r>
          </a:p>
          <a:p>
            <a:r>
              <a:rPr lang="en-US" sz="2400" dirty="0" smtClean="0"/>
              <a:t> seconds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133600" y="60198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Font Styles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533400" y="1066800"/>
          <a:ext cx="79248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Next, I factored in standard deviation, with standard deviation results were inconclusive.  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52400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Further Analysis</a:t>
            </a:r>
          </a:p>
          <a:p>
            <a:pPr algn="ctr"/>
            <a:r>
              <a:rPr lang="en-US" sz="2000" dirty="0" smtClean="0"/>
              <a:t>So I ranked the amount of time it took each person to read a story in a particular font 1-6 (1 being the least time to read and 6 being the most)  I found that the standard deviation was much less.</a:t>
            </a:r>
            <a:endParaRPr lang="en-US" sz="2000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0" y="1676400"/>
          <a:ext cx="9144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81000"/>
            <a:ext cx="7391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Have you ever had to give a memorized speech and wanted to review it?</a:t>
            </a:r>
          </a:p>
          <a:p>
            <a:pPr algn="ctr"/>
            <a:endParaRPr lang="en-US" sz="4400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305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Conclusion: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4800" dirty="0" smtClean="0"/>
              <a:t>My data supported my hypothesis. Therefore, I accept my hypothesis that Times New Roman font is read at a faster rate than other fonts.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85800"/>
            <a:ext cx="914400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Improvements: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Switch order of the stories.  I handed the students the same short stories at the same time.  I should have given the students the stories in a different order.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Make all students get the same amount of sleep</a:t>
            </a:r>
          </a:p>
          <a:p>
            <a:r>
              <a:rPr lang="en-US" sz="2800" dirty="0" smtClean="0"/>
              <a:t>	Studies by the National Sleep Foundation show lack of sleep limits ability to: listen, learn, communicate, solve problems and focus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Further research</a:t>
            </a:r>
          </a:p>
          <a:p>
            <a:endParaRPr lang="en-US" sz="3200" b="1" dirty="0" smtClean="0"/>
          </a:p>
          <a:p>
            <a:endParaRPr lang="en-US" sz="4800" dirty="0" smtClean="0"/>
          </a:p>
          <a:p>
            <a:r>
              <a:rPr lang="en-US" sz="4800" dirty="0" smtClean="0"/>
              <a:t>Different PSSA scores – I only used people who scored advanced – I would also use people who scored basic, average, and proficient</a:t>
            </a:r>
          </a:p>
          <a:p>
            <a:endParaRPr lang="en-US" sz="3200" b="1" dirty="0" smtClean="0"/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533400"/>
            <a:ext cx="7162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Thank you for your time and attention.  I will now be answering any questions.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228600"/>
            <a:ext cx="85344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endParaRPr lang="en-US" sz="4000" b="1" dirty="0" smtClean="0"/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This project idea came to me when I was in English class preparing for an important speech I had to present that day</a:t>
            </a:r>
            <a:r>
              <a:rPr lang="en-US" sz="4000" b="1" dirty="0" smtClean="0"/>
              <a:t>.</a:t>
            </a:r>
          </a:p>
          <a:p>
            <a:pPr algn="ctr">
              <a:buFont typeface="Arial" pitchFamily="34" charset="0"/>
              <a:buChar char="•"/>
            </a:pPr>
            <a:endParaRPr lang="en-US" sz="4000" b="1" dirty="0" smtClean="0"/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I wanted to read through the majority of my speech before I present it.  </a:t>
            </a:r>
          </a:p>
          <a:p>
            <a:pPr algn="ctr">
              <a:buFont typeface="Arial" pitchFamily="34" charset="0"/>
              <a:buChar char="•"/>
            </a:pPr>
            <a:endParaRPr lang="en-US" sz="4000" b="1" dirty="0" smtClean="0"/>
          </a:p>
          <a:p>
            <a:pPr algn="ctr"/>
            <a:r>
              <a:rPr lang="en-US" sz="40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457200"/>
            <a:ext cx="7467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Problem:</a:t>
            </a:r>
          </a:p>
          <a:p>
            <a:pPr algn="ctr"/>
            <a:r>
              <a:rPr lang="en-US" sz="6000" dirty="0" smtClean="0"/>
              <a:t>Does the font of text affect the rate at which you read?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371600"/>
            <a:ext cx="8001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1)  </a:t>
            </a:r>
            <a:r>
              <a:rPr lang="en-US" sz="3600" dirty="0" smtClean="0"/>
              <a:t>www.psycology.witchita.edu 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Times New Roman </a:t>
            </a:r>
            <a:r>
              <a:rPr lang="en-US" sz="3600" dirty="0" smtClean="0"/>
              <a:t>font was more legible and people read it more quickly than other leading fonts. </a:t>
            </a:r>
          </a:p>
          <a:p>
            <a:r>
              <a:rPr lang="en-US" sz="3600" dirty="0" smtClean="0"/>
              <a:t>   </a:t>
            </a:r>
          </a:p>
          <a:p>
            <a:r>
              <a:rPr lang="en-US" sz="3600" dirty="0" smtClean="0"/>
              <a:t>2) Ascender Fonts, “Times New Roman has crisp, clean neutrality that has recommended it to the general printing industry.”</a:t>
            </a:r>
            <a:endParaRPr lang="en-US" sz="36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33400"/>
            <a:ext cx="7315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Hypothesis:</a:t>
            </a:r>
          </a:p>
          <a:p>
            <a:r>
              <a:rPr lang="en-US" sz="6000" dirty="0" smtClean="0"/>
              <a:t>12 point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Times New Roman </a:t>
            </a:r>
            <a:r>
              <a:rPr lang="en-US" sz="6000" dirty="0" smtClean="0"/>
              <a:t>font is read at a faster rate than other 12 point fonts.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348800"/>
            <a:ext cx="7467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FFFF00"/>
                </a:solidFill>
              </a:rPr>
              <a:t>gathered a group of 10 students 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FFFF00"/>
                </a:solidFill>
              </a:rPr>
              <a:t>short stories of three paragraphs 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FFFF00"/>
                </a:solidFill>
              </a:rPr>
              <a:t>timed how long it took the students to read the short stories.  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Experimental Overview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FF00"/>
                </a:solidFill>
              </a:rPr>
              <a:t>Experimental Design: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990600"/>
            <a:ext cx="78486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</a:rPr>
              <a:t>Experimental Variable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Different fonts</a:t>
            </a:r>
          </a:p>
          <a:p>
            <a:pPr algn="ctr"/>
            <a:endParaRPr lang="en-US" sz="4000" dirty="0" smtClean="0">
              <a:solidFill>
                <a:srgbClr val="FFFF00"/>
              </a:solidFill>
            </a:endParaRP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</a:rPr>
              <a:t>Experimental Groups:</a:t>
            </a:r>
          </a:p>
          <a:p>
            <a:r>
              <a:rPr lang="en-US" sz="3200" dirty="0" smtClean="0">
                <a:solidFill>
                  <a:srgbClr val="FFFF00"/>
                </a:solidFill>
                <a:latin typeface="Freestyle Script" pitchFamily="66" charset="0"/>
              </a:rPr>
              <a:t>freestyle script			</a:t>
            </a:r>
            <a:r>
              <a:rPr lang="en-US" sz="3200" dirty="0" err="1" smtClean="0">
                <a:solidFill>
                  <a:srgbClr val="FFFF00"/>
                </a:solidFill>
                <a:latin typeface="Viner Hand ITC" pitchFamily="66" charset="0"/>
              </a:rPr>
              <a:t>Viner</a:t>
            </a:r>
            <a:r>
              <a:rPr lang="en-US" sz="3200" dirty="0" smtClean="0">
                <a:solidFill>
                  <a:srgbClr val="FFFF00"/>
                </a:solidFill>
                <a:latin typeface="Viner Hand ITC" pitchFamily="66" charset="0"/>
              </a:rPr>
              <a:t> Hand ITC </a:t>
            </a:r>
          </a:p>
          <a:p>
            <a:r>
              <a:rPr lang="en-US" sz="3200" dirty="0" err="1" smtClean="0">
                <a:solidFill>
                  <a:srgbClr val="FFFF00"/>
                </a:solidFill>
                <a:latin typeface="Curlz MT" pitchFamily="82" charset="0"/>
              </a:rPr>
              <a:t>Curlz</a:t>
            </a:r>
            <a:r>
              <a:rPr lang="en-US" sz="3200" dirty="0" smtClean="0">
                <a:solidFill>
                  <a:srgbClr val="FFFF00"/>
                </a:solidFill>
                <a:latin typeface="Curlz MT" pitchFamily="82" charset="0"/>
              </a:rPr>
              <a:t> MT 			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Arial </a:t>
            </a:r>
          </a:p>
          <a:p>
            <a:r>
              <a:rPr lang="en-US" sz="3200" dirty="0" err="1" smtClean="0">
                <a:solidFill>
                  <a:srgbClr val="FFFF00"/>
                </a:solidFill>
                <a:latin typeface="Jokerman" pitchFamily="82" charset="0"/>
                <a:cs typeface="Arial" pitchFamily="34" charset="0"/>
              </a:rPr>
              <a:t>Jokerman</a:t>
            </a:r>
            <a:endParaRPr lang="en-US" sz="3200" dirty="0" smtClean="0">
              <a:solidFill>
                <a:srgbClr val="FFFF00"/>
              </a:solidFill>
              <a:cs typeface="Arial" pitchFamily="34" charset="0"/>
            </a:endParaRPr>
          </a:p>
          <a:p>
            <a:endParaRPr lang="en-US" sz="3200" dirty="0" smtClean="0">
              <a:cs typeface="Arial" pitchFamily="34" charset="0"/>
            </a:endParaRPr>
          </a:p>
          <a:p>
            <a:r>
              <a:rPr lang="en-US" sz="3200" dirty="0" smtClean="0">
                <a:cs typeface="Arial" pitchFamily="34" charset="0"/>
              </a:rPr>
              <a:t> 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228600"/>
            <a:ext cx="6629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Control Group: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	</a:t>
            </a:r>
            <a:r>
              <a:rPr lang="en-US" sz="5400" dirty="0" smtClean="0">
                <a:solidFill>
                  <a:schemeClr val="bg1"/>
                </a:solidFill>
              </a:rPr>
              <a:t>My control group was printed 12 point </a:t>
            </a:r>
            <a:r>
              <a:rPr lang="en-US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Times New Roman </a:t>
            </a:r>
            <a:r>
              <a:rPr lang="en-US" sz="5400" dirty="0" smtClean="0">
                <a:solidFill>
                  <a:schemeClr val="bg1"/>
                </a:solidFill>
              </a:rPr>
              <a:t>font because it is the most commonly used font.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686</Words>
  <Application>Microsoft Office PowerPoint</Application>
  <PresentationFormat>On-screen Show (4:3)</PresentationFormat>
  <Paragraphs>147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Background</vt:lpstr>
      <vt:lpstr>Slide 6</vt:lpstr>
      <vt:lpstr>Experimental Overview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Jael</dc:creator>
  <cp:lastModifiedBy>amf</cp:lastModifiedBy>
  <cp:revision>120</cp:revision>
  <dcterms:created xsi:type="dcterms:W3CDTF">2010-01-10T22:54:47Z</dcterms:created>
  <dcterms:modified xsi:type="dcterms:W3CDTF">2010-03-05T00:24:26Z</dcterms:modified>
</cp:coreProperties>
</file>